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78" r:id="rId5"/>
    <p:sldId id="271" r:id="rId6"/>
    <p:sldId id="272" r:id="rId7"/>
    <p:sldId id="273" r:id="rId8"/>
    <p:sldId id="258" r:id="rId9"/>
    <p:sldId id="259" r:id="rId10"/>
    <p:sldId id="267" r:id="rId11"/>
    <p:sldId id="274" r:id="rId12"/>
    <p:sldId id="275" r:id="rId13"/>
    <p:sldId id="261" r:id="rId14"/>
    <p:sldId id="270" r:id="rId15"/>
    <p:sldId id="262" r:id="rId16"/>
    <p:sldId id="269" r:id="rId17"/>
    <p:sldId id="263" r:id="rId18"/>
    <p:sldId id="268" r:id="rId19"/>
    <p:sldId id="264" r:id="rId20"/>
    <p:sldId id="265" r:id="rId21"/>
    <p:sldId id="266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5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6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95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950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98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04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53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30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62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305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899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AA04223-473E-4CE7-99F3-9103AC20C862}" type="datetimeFigureOut">
              <a:rPr lang="en-IN" smtClean="0"/>
              <a:t>18-09-2018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9DB2D05-BAE0-482D-A4AF-BBA47859FA1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6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BCE8E3-236B-4343-97E4-60D1A621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377054"/>
          </a:xfrm>
        </p:spPr>
        <p:txBody>
          <a:bodyPr/>
          <a:lstStyle/>
          <a:p>
            <a:r>
              <a:rPr lang="en-IN" dirty="0"/>
              <a:t>Contours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1D17C0-F4A0-4009-B388-69BC30B1A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506630"/>
            <a:ext cx="3200400" cy="3379124"/>
          </a:xfrm>
        </p:spPr>
        <p:txBody>
          <a:bodyPr>
            <a:normAutofit lnSpcReduction="10000"/>
          </a:bodyPr>
          <a:lstStyle/>
          <a:p>
            <a:r>
              <a:rPr lang="en-IN" sz="2400" dirty="0"/>
              <a:t>A Contour is a curve joining all the continuous points (along the boundary), having same colour or intensity. Contours are a useful tool for shape analysis and object detection and recognition.</a:t>
            </a: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E16425-7AB0-4240-9090-FFAFC3817DC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4261"/>
            <a:ext cx="4107706" cy="4107707"/>
          </a:xfrm>
        </p:spPr>
      </p:pic>
    </p:spTree>
    <p:extLst>
      <p:ext uri="{BB962C8B-B14F-4D97-AF65-F5344CB8AC3E}">
        <p14:creationId xmlns:p14="http://schemas.microsoft.com/office/powerpoint/2010/main" val="209770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70D4D1-C1DF-418B-BB6D-A2FCD5C22E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04D70A6-2BE5-4730-AB85-992578189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	using Contour Properties, Find the area, perimeter and Bounding rectangle of the shapes in the image</a:t>
            </a:r>
          </a:p>
        </p:txBody>
      </p:sp>
    </p:spTree>
    <p:extLst>
      <p:ext uri="{BB962C8B-B14F-4D97-AF65-F5344CB8AC3E}">
        <p14:creationId xmlns:p14="http://schemas.microsoft.com/office/powerpoint/2010/main" val="1272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2FD0-82CA-4F2B-981A-684C2D7B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8090-4288-4327-B2DD-74D81AC6F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numpy</a:t>
            </a:r>
            <a:r>
              <a:rPr lang="en-IN" dirty="0"/>
              <a:t> as np</a:t>
            </a:r>
          </a:p>
          <a:p>
            <a:r>
              <a:rPr lang="en-IN" dirty="0"/>
              <a:t>import cv2</a:t>
            </a:r>
          </a:p>
          <a:p>
            <a:endParaRPr lang="en-IN" dirty="0"/>
          </a:p>
          <a:p>
            <a:r>
              <a:rPr lang="en-IN" dirty="0"/>
              <a:t>#The same as before</a:t>
            </a:r>
          </a:p>
          <a:p>
            <a:r>
              <a:rPr lang="en-IN" dirty="0" err="1"/>
              <a:t>img</a:t>
            </a:r>
            <a:r>
              <a:rPr lang="en-IN" dirty="0"/>
              <a:t> = cv2.imread('cv2.findContours.jpg')</a:t>
            </a:r>
          </a:p>
          <a:p>
            <a:r>
              <a:rPr lang="en-IN" dirty="0" err="1"/>
              <a:t>img_gray</a:t>
            </a:r>
            <a:r>
              <a:rPr lang="en-IN" dirty="0"/>
              <a:t> = cv2.cvtColor(</a:t>
            </a:r>
            <a:r>
              <a:rPr lang="en-IN" dirty="0" err="1"/>
              <a:t>img</a:t>
            </a:r>
            <a:r>
              <a:rPr lang="en-IN" dirty="0"/>
              <a:t>, cv2.COLOR_BGR2GRAY)</a:t>
            </a:r>
          </a:p>
          <a:p>
            <a:r>
              <a:rPr lang="en-IN" dirty="0" err="1"/>
              <a:t>tmp</a:t>
            </a:r>
            <a:r>
              <a:rPr lang="en-IN" dirty="0"/>
              <a:t> = cv2.medianBlur(</a:t>
            </a:r>
            <a:r>
              <a:rPr lang="en-IN" dirty="0" err="1"/>
              <a:t>img_gray</a:t>
            </a:r>
            <a:r>
              <a:rPr lang="en-IN" dirty="0"/>
              <a:t>, 5)</a:t>
            </a:r>
          </a:p>
          <a:p>
            <a:r>
              <a:rPr lang="en-IN" dirty="0"/>
              <a:t>_, thresh = cv2.threshold(</a:t>
            </a:r>
            <a:r>
              <a:rPr lang="en-IN" dirty="0" err="1"/>
              <a:t>tmp</a:t>
            </a:r>
            <a:r>
              <a:rPr lang="en-IN" dirty="0"/>
              <a:t>, 230, 255, cv2.THRESH_BINARY_INV)</a:t>
            </a:r>
          </a:p>
          <a:p>
            <a:r>
              <a:rPr lang="en-IN" dirty="0"/>
              <a:t>im2, contours, hierarchy = cv2.findContours(thresh,cv2.RETR_TREE,cv2.CHAIN_APPROX_SIMPLE)</a:t>
            </a:r>
          </a:p>
          <a:p>
            <a:r>
              <a:rPr lang="en-IN" dirty="0"/>
              <a:t>cv2.imshow('Grayscale', </a:t>
            </a:r>
            <a:r>
              <a:rPr lang="en-IN" dirty="0" err="1"/>
              <a:t>img_gray</a:t>
            </a:r>
            <a:r>
              <a:rPr lang="en-IN" dirty="0"/>
              <a:t>)</a:t>
            </a:r>
          </a:p>
          <a:p>
            <a:r>
              <a:rPr lang="en-IN" dirty="0"/>
              <a:t>cv2.imshow('Blurred', </a:t>
            </a:r>
            <a:r>
              <a:rPr lang="en-IN" dirty="0" err="1"/>
              <a:t>tmp</a:t>
            </a:r>
            <a:r>
              <a:rPr lang="en-IN" dirty="0"/>
              <a:t>)</a:t>
            </a:r>
          </a:p>
          <a:p>
            <a:r>
              <a:rPr lang="en-IN" dirty="0"/>
              <a:t>cv2.imshow('Binary', thresh)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8145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B97E-86CB-49FB-9A32-273E52E2C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857B7-C348-41E7-9D30-0CBD1AEE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</a:t>
            </a:r>
            <a:r>
              <a:rPr lang="en-IN" dirty="0" err="1"/>
              <a:t>cnt</a:t>
            </a:r>
            <a:r>
              <a:rPr lang="en-IN" dirty="0"/>
              <a:t> in contours:</a:t>
            </a:r>
          </a:p>
          <a:p>
            <a:r>
              <a:rPr lang="en-IN" dirty="0"/>
              <a:t>    area = cv2.contourArea(</a:t>
            </a:r>
            <a:r>
              <a:rPr lang="en-IN" dirty="0" err="1"/>
              <a:t>cnt</a:t>
            </a:r>
            <a:r>
              <a:rPr lang="en-IN" dirty="0"/>
              <a:t>)</a:t>
            </a:r>
          </a:p>
          <a:p>
            <a:r>
              <a:rPr lang="en-IN" dirty="0"/>
              <a:t>    perimeter = cv2.arcLength(</a:t>
            </a:r>
            <a:r>
              <a:rPr lang="en-IN" dirty="0" err="1"/>
              <a:t>cnt,True</a:t>
            </a:r>
            <a:r>
              <a:rPr lang="en-IN" dirty="0"/>
              <a:t>)</a:t>
            </a:r>
          </a:p>
          <a:p>
            <a:r>
              <a:rPr lang="en-IN" dirty="0"/>
              <a:t>    </a:t>
            </a:r>
            <a:r>
              <a:rPr lang="en-IN" dirty="0" err="1"/>
              <a:t>x,y,w,h</a:t>
            </a:r>
            <a:r>
              <a:rPr lang="en-IN" dirty="0"/>
              <a:t> = cv2.boundingRect(</a:t>
            </a:r>
            <a:r>
              <a:rPr lang="en-IN" dirty="0" err="1"/>
              <a:t>cnt</a:t>
            </a:r>
            <a:r>
              <a:rPr lang="en-IN" dirty="0"/>
              <a:t>)</a:t>
            </a:r>
          </a:p>
          <a:p>
            <a:r>
              <a:rPr lang="en-IN" dirty="0"/>
              <a:t>    print(area)</a:t>
            </a:r>
          </a:p>
          <a:p>
            <a:r>
              <a:rPr lang="en-IN" dirty="0"/>
              <a:t>    print(perimeter)</a:t>
            </a:r>
          </a:p>
          <a:p>
            <a:r>
              <a:rPr lang="en-IN" dirty="0"/>
              <a:t>    cv2.rectangle(</a:t>
            </a:r>
            <a:r>
              <a:rPr lang="en-IN" dirty="0" err="1"/>
              <a:t>img</a:t>
            </a:r>
            <a:r>
              <a:rPr lang="en-IN" dirty="0"/>
              <a:t>,(</a:t>
            </a:r>
            <a:r>
              <a:rPr lang="en-IN" dirty="0" err="1"/>
              <a:t>x,y</a:t>
            </a:r>
            <a:r>
              <a:rPr lang="en-IN" dirty="0"/>
              <a:t>),(</a:t>
            </a:r>
            <a:r>
              <a:rPr lang="en-IN" dirty="0" err="1"/>
              <a:t>x+w,y+h</a:t>
            </a:r>
            <a:r>
              <a:rPr lang="en-IN" dirty="0"/>
              <a:t>),(0,255,0),2)</a:t>
            </a:r>
          </a:p>
          <a:p>
            <a:endParaRPr lang="en-IN" dirty="0"/>
          </a:p>
          <a:p>
            <a:r>
              <a:rPr lang="en-IN" dirty="0"/>
              <a:t>cv2.imshow('</a:t>
            </a:r>
            <a:r>
              <a:rPr lang="en-IN" dirty="0" err="1"/>
              <a:t>img</a:t>
            </a:r>
            <a:r>
              <a:rPr lang="en-IN" dirty="0"/>
              <a:t>', </a:t>
            </a:r>
            <a:r>
              <a:rPr lang="en-IN" dirty="0" err="1"/>
              <a:t>img</a:t>
            </a:r>
            <a:r>
              <a:rPr lang="en-IN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607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77B27-06CF-4962-BF07-072094BF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Morphological 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691C-3757-41B6-9E6B-83E260DE9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60116"/>
          </a:xfrm>
        </p:spPr>
        <p:txBody>
          <a:bodyPr>
            <a:normAutofit fontScale="92500"/>
          </a:bodyPr>
          <a:lstStyle/>
          <a:p>
            <a:pPr lvl="1"/>
            <a:r>
              <a:rPr lang="en-IN" sz="2400" dirty="0"/>
              <a:t>Morphological Transforms are simple operations based on the shape of an image.</a:t>
            </a:r>
          </a:p>
          <a:p>
            <a:pPr lvl="1"/>
            <a:r>
              <a:rPr lang="en-IN" sz="2400" dirty="0"/>
              <a:t>They are generally used to reduce noise.</a:t>
            </a:r>
          </a:p>
          <a:p>
            <a:pPr lvl="1"/>
            <a:r>
              <a:rPr lang="en-IN" sz="2400" dirty="0"/>
              <a:t>These transforms need two inputs, the source image and the kernel.</a:t>
            </a:r>
          </a:p>
          <a:p>
            <a:pPr lvl="1"/>
            <a:r>
              <a:rPr lang="en-IN" sz="2400" dirty="0"/>
              <a:t>A kernel is a filtering element that is slid over the image to produce a filtered image.</a:t>
            </a:r>
          </a:p>
          <a:p>
            <a:pPr lvl="2"/>
            <a:r>
              <a:rPr lang="en-IN" sz="1800" dirty="0"/>
              <a:t>The kernel is superimposed individually over each pixel of the source image, and selected operations are performed on the region superimposed</a:t>
            </a:r>
          </a:p>
          <a:p>
            <a:pPr lvl="1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2A6A3C-756B-425A-A8DE-34716A75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465" y="2447042"/>
            <a:ext cx="2028580" cy="271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4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6D87-C586-443B-9F84-13B5D98B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of a Kernel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73D8D7-C915-4A7E-8985-EE5E80F9E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98" y="1846263"/>
            <a:ext cx="4015330" cy="4022725"/>
          </a:xfrm>
        </p:spPr>
      </p:pic>
    </p:spTree>
    <p:extLst>
      <p:ext uri="{BB962C8B-B14F-4D97-AF65-F5344CB8AC3E}">
        <p14:creationId xmlns:p14="http://schemas.microsoft.com/office/powerpoint/2010/main" val="4123445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5B14-120F-4C7F-B62B-23B0D9B2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DF8AE-0AAE-425B-BD26-D85276F4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998720" cy="4051213"/>
          </a:xfrm>
        </p:spPr>
        <p:txBody>
          <a:bodyPr>
            <a:normAutofit/>
          </a:bodyPr>
          <a:lstStyle/>
          <a:p>
            <a:pPr lvl="1"/>
            <a:r>
              <a:rPr lang="en-IN" sz="2000" dirty="0"/>
              <a:t> erosion=cv2.erode(</a:t>
            </a:r>
            <a:r>
              <a:rPr lang="en-IN" sz="2000" dirty="0" err="1"/>
              <a:t>img,kernel,iterations</a:t>
            </a:r>
            <a:r>
              <a:rPr lang="en-IN" sz="2000" dirty="0"/>
              <a:t>= 1)</a:t>
            </a:r>
          </a:p>
          <a:p>
            <a:pPr lvl="1"/>
            <a:r>
              <a:rPr lang="en-IN" sz="2000" dirty="0"/>
              <a:t>Erosion takes a kernel and checks all the pixels. If even one pixel is black, the pixel is set to black.(Binary)</a:t>
            </a:r>
          </a:p>
          <a:p>
            <a:pPr lvl="1"/>
            <a:r>
              <a:rPr lang="en-IN" sz="2000" dirty="0"/>
              <a:t>It is used to remove external noise.</a:t>
            </a:r>
          </a:p>
          <a:p>
            <a:pPr lvl="1"/>
            <a:r>
              <a:rPr lang="en-IN" sz="2000" dirty="0"/>
              <a:t>Parameters:</a:t>
            </a:r>
          </a:p>
          <a:p>
            <a:pPr lvl="2"/>
            <a:r>
              <a:rPr lang="en-IN" sz="1600" dirty="0"/>
              <a:t>Source Image</a:t>
            </a:r>
          </a:p>
          <a:p>
            <a:pPr lvl="2"/>
            <a:r>
              <a:rPr lang="en-IN" sz="1600" dirty="0"/>
              <a:t>Kernel</a:t>
            </a:r>
          </a:p>
          <a:p>
            <a:pPr lvl="2"/>
            <a:r>
              <a:rPr lang="en-IN" sz="1600" dirty="0"/>
              <a:t>Number of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ADA28-59CF-4B38-BD8F-A5FF21511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017" y="2268704"/>
            <a:ext cx="1732708" cy="23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1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D609-16B7-44FA-896E-0EA66423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Grayscale Erosion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BF9A5-A5A8-492E-A191-4A7E3C178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89" y="1846263"/>
            <a:ext cx="4243148" cy="4022725"/>
          </a:xfrm>
        </p:spPr>
      </p:pic>
    </p:spTree>
    <p:extLst>
      <p:ext uri="{BB962C8B-B14F-4D97-AF65-F5344CB8AC3E}">
        <p14:creationId xmlns:p14="http://schemas.microsoft.com/office/powerpoint/2010/main" val="209571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5B14-120F-4C7F-B62B-23B0D9B2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DF8AE-0AAE-425B-BD26-D85276F4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998720" cy="4051213"/>
          </a:xfrm>
        </p:spPr>
        <p:txBody>
          <a:bodyPr>
            <a:normAutofit/>
          </a:bodyPr>
          <a:lstStyle/>
          <a:p>
            <a:pPr lvl="1"/>
            <a:r>
              <a:rPr lang="en-IN" sz="2000" dirty="0"/>
              <a:t> dilation=cv2.dilate(</a:t>
            </a:r>
            <a:r>
              <a:rPr lang="en-IN" sz="2000" dirty="0" err="1"/>
              <a:t>img,kernel,iterations</a:t>
            </a:r>
            <a:r>
              <a:rPr lang="en-IN" sz="2000" dirty="0"/>
              <a:t>=1)</a:t>
            </a:r>
          </a:p>
          <a:p>
            <a:pPr lvl="1"/>
            <a:r>
              <a:rPr lang="en-IN" sz="2000" dirty="0"/>
              <a:t>Dilate takes a kernel and checks all the pixels. If even one pixel is white, the pixel is set to white.(Binary)</a:t>
            </a:r>
          </a:p>
          <a:p>
            <a:pPr lvl="1"/>
            <a:r>
              <a:rPr lang="en-IN" sz="2000" dirty="0"/>
              <a:t>It is used to remove internal noise.</a:t>
            </a:r>
          </a:p>
          <a:p>
            <a:pPr lvl="1"/>
            <a:r>
              <a:rPr lang="en-IN" sz="2000" dirty="0"/>
              <a:t>Parameters:</a:t>
            </a:r>
          </a:p>
          <a:p>
            <a:pPr lvl="2"/>
            <a:r>
              <a:rPr lang="en-IN" sz="1600" dirty="0"/>
              <a:t>Source Image</a:t>
            </a:r>
          </a:p>
          <a:p>
            <a:pPr lvl="2"/>
            <a:r>
              <a:rPr lang="en-IN" sz="1600" dirty="0"/>
              <a:t>Kernel</a:t>
            </a:r>
          </a:p>
          <a:p>
            <a:pPr lvl="2"/>
            <a:r>
              <a:rPr lang="en-IN" sz="1600" dirty="0"/>
              <a:t>Number of iterations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3713F-9F7A-4B21-AC9A-15139E14B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524" y="2349108"/>
            <a:ext cx="1612639" cy="215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1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A893-1041-441C-8C8B-60C14AC1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Grayscale Dilation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66EB9-DBD1-498A-A354-975BDF379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89" y="1846263"/>
            <a:ext cx="4243148" cy="4022725"/>
          </a:xfrm>
        </p:spPr>
      </p:pic>
    </p:spTree>
    <p:extLst>
      <p:ext uri="{BB962C8B-B14F-4D97-AF65-F5344CB8AC3E}">
        <p14:creationId xmlns:p14="http://schemas.microsoft.com/office/powerpoint/2010/main" val="392982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C2DC10F-CD76-43DC-9E0B-CB291F740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18170A-08B7-4230-A012-B24C20E3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188B95-E375-4977-9E9C-E28CE956F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5958DBC-F4DA-42A8-8C52-860179790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7BAB1-CEA8-43D8-BECA-341B5D27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Opening and Closing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2F6F5E-7D97-482D-85DE-C6C60EFC7A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9" y="581098"/>
            <a:ext cx="3697696" cy="247613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CC9A9-2031-4283-9B27-34B62BB7F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5B0B03-D819-4714-8530-85D1420FA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9" y="3218101"/>
            <a:ext cx="3697696" cy="247613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C24CD-7218-43EB-8C35-7146FFA4C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/>
              <a:t>These are simply erosion followed by dilation and dilation followed by erosion respectively.</a:t>
            </a:r>
          </a:p>
          <a:p>
            <a:r>
              <a:rPr lang="en-US"/>
              <a:t>Opening:</a:t>
            </a:r>
          </a:p>
          <a:p>
            <a:r>
              <a:rPr lang="en-US"/>
              <a:t>cv2.morphologyEx(img,cv2.MORPH_OPEN, kernel)</a:t>
            </a:r>
          </a:p>
          <a:p>
            <a:r>
              <a:rPr lang="en-US"/>
              <a:t>Closing:</a:t>
            </a:r>
          </a:p>
          <a:p>
            <a:r>
              <a:rPr lang="en-US"/>
              <a:t>cv2.morphologyEx(img,cv2.MORPH_CLOSE, kernel)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DDD252-D7C8-4CE5-9C61-D60D722BC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BD75F5-C49C-4F6A-8D43-7A5939C23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904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D1D5-197F-444C-B57E-7B06C8FE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cv2.findContours()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5F7D5-B13C-462F-A914-F20636F6E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46740"/>
            <a:ext cx="4876802" cy="3440327"/>
          </a:xfrm>
        </p:spPr>
        <p:txBody>
          <a:bodyPr>
            <a:normAutofit/>
          </a:bodyPr>
          <a:lstStyle/>
          <a:p>
            <a:r>
              <a:rPr lang="en-IN" sz="2400" dirty="0"/>
              <a:t>Contours are detected via the cv2.findContours()</a:t>
            </a:r>
          </a:p>
          <a:p>
            <a:r>
              <a:rPr lang="en-IN" sz="2400" dirty="0"/>
              <a:t>For better accuracy use binary images. Threshold or use canny edge detection before using(Note: Canny will give inner and outer border as 2 discrete contours)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CC0F6-B796-4C41-B73B-F117DD5ADFB1}"/>
              </a:ext>
            </a:extLst>
          </p:cNvPr>
          <p:cNvSpPr txBox="1"/>
          <p:nvPr/>
        </p:nvSpPr>
        <p:spPr>
          <a:xfrm>
            <a:off x="6217921" y="2146741"/>
            <a:ext cx="4876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Parameters:</a:t>
            </a:r>
          </a:p>
          <a:p>
            <a:r>
              <a:rPr lang="en-IN" sz="2400" dirty="0"/>
              <a:t>	Source Image, Contour Retrieval Mode, Contour Approximation method.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520F3F-B26B-4032-9657-B5F1C6C6BBB3}"/>
              </a:ext>
            </a:extLst>
          </p:cNvPr>
          <p:cNvSpPr txBox="1"/>
          <p:nvPr/>
        </p:nvSpPr>
        <p:spPr>
          <a:xfrm>
            <a:off x="6217921" y="4148132"/>
            <a:ext cx="4630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	The Contours are returned as a </a:t>
            </a:r>
            <a:r>
              <a:rPr lang="en-IN" sz="2400" dirty="0" err="1"/>
              <a:t>numpy</a:t>
            </a:r>
            <a:r>
              <a:rPr lang="en-IN" sz="2400" dirty="0"/>
              <a:t> array, along with hierarchy.</a:t>
            </a:r>
          </a:p>
        </p:txBody>
      </p:sp>
    </p:spTree>
    <p:extLst>
      <p:ext uri="{BB962C8B-B14F-4D97-AF65-F5344CB8AC3E}">
        <p14:creationId xmlns:p14="http://schemas.microsoft.com/office/powerpoint/2010/main" val="2166726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896A25-D088-48F0-A2E7-9C44D9F6B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CD6B11-13E6-4A46-9C85-F8EB0F35C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E9A959-BE6B-4E0A-838A-924181E5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Other Transforms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2609D-4664-48DC-90CA-6DC110C6E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IN" dirty="0">
                <a:solidFill>
                  <a:srgbClr val="FFFFFF"/>
                </a:solidFill>
              </a:rPr>
              <a:t>	Apart from the previous transforms, there are other transforms built over the basic erosion and dilation.</a:t>
            </a:r>
          </a:p>
          <a:p>
            <a:pPr lvl="1"/>
            <a:r>
              <a:rPr lang="en-IN" dirty="0">
                <a:solidFill>
                  <a:srgbClr val="FFFFFF"/>
                </a:solidFill>
              </a:rPr>
              <a:t>Gradient:</a:t>
            </a:r>
          </a:p>
          <a:p>
            <a:pPr lvl="2"/>
            <a:r>
              <a:rPr lang="en-IN" sz="1800" dirty="0">
                <a:solidFill>
                  <a:srgbClr val="FFFFFF"/>
                </a:solidFill>
              </a:rPr>
              <a:t>Dilation – Erosion</a:t>
            </a:r>
          </a:p>
          <a:p>
            <a:pPr lvl="2"/>
            <a:r>
              <a:rPr lang="en-IN" sz="1800" dirty="0">
                <a:solidFill>
                  <a:srgbClr val="FFFFFF"/>
                </a:solidFill>
              </a:rPr>
              <a:t>cv2.morphologyEx(</a:t>
            </a:r>
            <a:r>
              <a:rPr lang="en-IN" sz="1800" dirty="0" err="1">
                <a:solidFill>
                  <a:srgbClr val="FFFFFF"/>
                </a:solidFill>
              </a:rPr>
              <a:t>img</a:t>
            </a:r>
            <a:r>
              <a:rPr lang="en-IN" sz="1800" dirty="0">
                <a:solidFill>
                  <a:srgbClr val="FFFFFF"/>
                </a:solidFill>
              </a:rPr>
              <a:t>, cv2.MORPH_GRADIENT, kernel)</a:t>
            </a:r>
          </a:p>
          <a:p>
            <a:pPr lvl="1"/>
            <a:r>
              <a:rPr lang="en-IN" dirty="0">
                <a:solidFill>
                  <a:srgbClr val="FFFFFF"/>
                </a:solidFill>
              </a:rPr>
              <a:t>Black Hat:</a:t>
            </a:r>
          </a:p>
          <a:p>
            <a:pPr lvl="2"/>
            <a:r>
              <a:rPr lang="en-IN" sz="1800" dirty="0">
                <a:solidFill>
                  <a:srgbClr val="FFFFFF"/>
                </a:solidFill>
              </a:rPr>
              <a:t>Closing – Source</a:t>
            </a:r>
          </a:p>
          <a:p>
            <a:pPr lvl="2"/>
            <a:r>
              <a:rPr lang="en-IN" sz="1800" dirty="0">
                <a:solidFill>
                  <a:srgbClr val="FFFFFF"/>
                </a:solidFill>
              </a:rPr>
              <a:t>cv2.morphologyEx(</a:t>
            </a:r>
            <a:r>
              <a:rPr lang="en-IN" sz="1800" dirty="0" err="1">
                <a:solidFill>
                  <a:srgbClr val="FFFFFF"/>
                </a:solidFill>
              </a:rPr>
              <a:t>img</a:t>
            </a:r>
            <a:r>
              <a:rPr lang="en-IN" sz="1800" dirty="0">
                <a:solidFill>
                  <a:srgbClr val="FFFFFF"/>
                </a:solidFill>
              </a:rPr>
              <a:t>, cv2.MORPH_BLACKHAT, kernel)</a:t>
            </a:r>
          </a:p>
          <a:p>
            <a:pPr lvl="1"/>
            <a:r>
              <a:rPr lang="en-IN" dirty="0">
                <a:solidFill>
                  <a:srgbClr val="FFFFFF"/>
                </a:solidFill>
              </a:rPr>
              <a:t>Top Hat:</a:t>
            </a:r>
          </a:p>
          <a:p>
            <a:pPr lvl="2"/>
            <a:r>
              <a:rPr lang="en-IN" sz="1800" dirty="0">
                <a:solidFill>
                  <a:srgbClr val="FFFFFF"/>
                </a:solidFill>
              </a:rPr>
              <a:t>Source – Opening</a:t>
            </a:r>
          </a:p>
          <a:p>
            <a:pPr lvl="2"/>
            <a:r>
              <a:rPr lang="en-IN" sz="1800" dirty="0">
                <a:solidFill>
                  <a:srgbClr val="FFFFFF"/>
                </a:solidFill>
              </a:rPr>
              <a:t>cv2.morphologyEx(</a:t>
            </a:r>
            <a:r>
              <a:rPr lang="en-IN" sz="1800" dirty="0" err="1">
                <a:solidFill>
                  <a:srgbClr val="FFFFFF"/>
                </a:solidFill>
              </a:rPr>
              <a:t>img</a:t>
            </a:r>
            <a:r>
              <a:rPr lang="en-IN" sz="1800" dirty="0">
                <a:solidFill>
                  <a:srgbClr val="FFFFFF"/>
                </a:solidFill>
              </a:rPr>
              <a:t>, cv2.MORPH_TOPHAT, kernel)</a:t>
            </a:r>
          </a:p>
          <a:p>
            <a:pPr lvl="2"/>
            <a:endParaRPr lang="en-IN" sz="1800" dirty="0">
              <a:solidFill>
                <a:srgbClr val="FFFFFF"/>
              </a:solidFill>
            </a:endParaRPr>
          </a:p>
          <a:p>
            <a:pPr marL="384048" lvl="2" indent="0">
              <a:buNone/>
            </a:pPr>
            <a:endParaRPr lang="en-IN" sz="1800" dirty="0">
              <a:solidFill>
                <a:srgbClr val="FFFFFF"/>
              </a:solidFill>
            </a:endParaRPr>
          </a:p>
          <a:p>
            <a:pPr marL="384048" lvl="2" indent="0">
              <a:buNone/>
            </a:pPr>
            <a:endParaRPr lang="en-IN" sz="1800" dirty="0">
              <a:solidFill>
                <a:srgbClr val="FFFF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EBCDCE-0F4C-477C-AB15-886C5F27B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9000A8-10FB-4870-AEB8-6418BF5C8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88" y="4804217"/>
            <a:ext cx="2610976" cy="17484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7820F06-C1AE-4232-AEE8-3AC8189E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2361916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E818E-0FE1-4102-B8C2-8AA035237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684" y="305357"/>
            <a:ext cx="2610976" cy="17484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A62E9AA-DA4C-405A-B6ED-5B1FE7A8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4432072"/>
            <a:ext cx="464256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C197B-D11C-4CC9-B4BD-45BD2CA5B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688" y="2554788"/>
            <a:ext cx="2610979" cy="174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0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E563-DF4E-41CF-9636-8EC6092C0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66EB7-7C8F-475E-A19E-CB021F36F7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01168" lvl="1" indent="0">
              <a:buNone/>
            </a:pPr>
            <a:r>
              <a:rPr lang="en-IN" dirty="0"/>
              <a:t>	Apply the morphological transforms to a Video Feed and see the results!</a:t>
            </a:r>
          </a:p>
        </p:txBody>
      </p:sp>
    </p:spTree>
    <p:extLst>
      <p:ext uri="{BB962C8B-B14F-4D97-AF65-F5344CB8AC3E}">
        <p14:creationId xmlns:p14="http://schemas.microsoft.com/office/powerpoint/2010/main" val="51648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F311-F4F4-4127-98EE-279F2D41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AE87D-69E5-4B22-A28C-9D192ACCC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numpy</a:t>
            </a:r>
            <a:r>
              <a:rPr lang="en-IN" dirty="0"/>
              <a:t> as np</a:t>
            </a:r>
          </a:p>
          <a:p>
            <a:r>
              <a:rPr lang="en-IN" dirty="0"/>
              <a:t>import cv2</a:t>
            </a:r>
          </a:p>
          <a:p>
            <a:endParaRPr lang="en-IN" dirty="0"/>
          </a:p>
          <a:p>
            <a:r>
              <a:rPr lang="en-IN" dirty="0"/>
              <a:t>cap = cv2.VideoCapture(0)</a:t>
            </a:r>
          </a:p>
          <a:p>
            <a:endParaRPr lang="en-IN" dirty="0"/>
          </a:p>
          <a:p>
            <a:r>
              <a:rPr lang="en-IN" dirty="0"/>
              <a:t>while(True):</a:t>
            </a:r>
          </a:p>
          <a:p>
            <a:r>
              <a:rPr lang="en-IN" dirty="0"/>
              <a:t>    ret, </a:t>
            </a:r>
            <a:r>
              <a:rPr lang="en-IN" dirty="0" err="1"/>
              <a:t>img</a:t>
            </a:r>
            <a:r>
              <a:rPr lang="en-IN" dirty="0"/>
              <a:t> = </a:t>
            </a:r>
            <a:r>
              <a:rPr lang="en-IN" dirty="0" err="1"/>
              <a:t>cap.read</a:t>
            </a:r>
            <a:r>
              <a:rPr lang="en-IN" dirty="0"/>
              <a:t>()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</a:t>
            </a:r>
            <a:r>
              <a:rPr lang="en-IN" dirty="0" err="1"/>
              <a:t>gray</a:t>
            </a:r>
            <a:r>
              <a:rPr lang="en-IN" dirty="0"/>
              <a:t> = cv2.cvtColor(</a:t>
            </a:r>
            <a:r>
              <a:rPr lang="en-IN" dirty="0" err="1"/>
              <a:t>img</a:t>
            </a:r>
            <a:r>
              <a:rPr lang="en-IN" dirty="0"/>
              <a:t>, cv2.COLOR_BGR2GRAY)</a:t>
            </a:r>
          </a:p>
          <a:p>
            <a:r>
              <a:rPr lang="en-IN" dirty="0"/>
              <a:t>    kernel = </a:t>
            </a:r>
            <a:r>
              <a:rPr lang="en-IN" dirty="0" err="1"/>
              <a:t>np.ones</a:t>
            </a:r>
            <a:r>
              <a:rPr lang="en-IN" dirty="0"/>
              <a:t>((5,5),np.uint8)</a:t>
            </a:r>
          </a:p>
          <a:p>
            <a:r>
              <a:rPr lang="en-IN" dirty="0"/>
              <a:t>    erosion = cv2.erode(</a:t>
            </a:r>
            <a:r>
              <a:rPr lang="en-IN" dirty="0" err="1"/>
              <a:t>gray,kernel,iterations</a:t>
            </a:r>
            <a:r>
              <a:rPr lang="en-IN" dirty="0"/>
              <a:t> = 1)</a:t>
            </a:r>
          </a:p>
          <a:p>
            <a:r>
              <a:rPr lang="en-IN" dirty="0"/>
              <a:t>    dilation = cv2.dilate(</a:t>
            </a:r>
            <a:r>
              <a:rPr lang="en-IN" dirty="0" err="1"/>
              <a:t>gray,kernel,iterations</a:t>
            </a:r>
            <a:r>
              <a:rPr lang="en-IN" dirty="0"/>
              <a:t> = 1)</a:t>
            </a:r>
          </a:p>
        </p:txBody>
      </p:sp>
    </p:spTree>
    <p:extLst>
      <p:ext uri="{BB962C8B-B14F-4D97-AF65-F5344CB8AC3E}">
        <p14:creationId xmlns:p14="http://schemas.microsoft.com/office/powerpoint/2010/main" val="3172549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59D8-544B-4B49-99AF-BB45E892C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BE3A2-0143-4868-80C6-8003982F1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cv2.imshow('frame',</a:t>
            </a:r>
            <a:r>
              <a:rPr lang="en-IN" dirty="0" err="1"/>
              <a:t>gray</a:t>
            </a:r>
            <a:r>
              <a:rPr lang="en-IN" dirty="0"/>
              <a:t>)</a:t>
            </a:r>
          </a:p>
          <a:p>
            <a:r>
              <a:rPr lang="en-IN" dirty="0"/>
              <a:t>    cv2.imshow('</a:t>
            </a:r>
            <a:r>
              <a:rPr lang="en-IN" dirty="0" err="1"/>
              <a:t>eroded',erosion</a:t>
            </a:r>
            <a:r>
              <a:rPr lang="en-IN" dirty="0"/>
              <a:t>)</a:t>
            </a:r>
          </a:p>
          <a:p>
            <a:r>
              <a:rPr lang="en-IN" dirty="0"/>
              <a:t>    cv2.imshow('</a:t>
            </a:r>
            <a:r>
              <a:rPr lang="en-IN" dirty="0" err="1"/>
              <a:t>dilated',dilation</a:t>
            </a:r>
            <a:r>
              <a:rPr lang="en-IN" dirty="0"/>
              <a:t>)</a:t>
            </a:r>
          </a:p>
          <a:p>
            <a:r>
              <a:rPr lang="en-IN" dirty="0"/>
              <a:t>    if cv2.waitKey(1) &amp; 0xFF == </a:t>
            </a:r>
            <a:r>
              <a:rPr lang="en-IN" dirty="0" err="1"/>
              <a:t>ord</a:t>
            </a:r>
            <a:r>
              <a:rPr lang="en-IN" dirty="0"/>
              <a:t>('q'):</a:t>
            </a:r>
          </a:p>
          <a:p>
            <a:r>
              <a:rPr lang="en-IN" dirty="0"/>
              <a:t>        break</a:t>
            </a:r>
          </a:p>
          <a:p>
            <a:r>
              <a:rPr lang="en-IN" dirty="0" err="1"/>
              <a:t>cap.release</a:t>
            </a:r>
            <a:r>
              <a:rPr lang="en-IN" dirty="0"/>
              <a:t>()</a:t>
            </a:r>
          </a:p>
          <a:p>
            <a:r>
              <a:rPr lang="en-IN" dirty="0"/>
              <a:t>cv2.destroyAllWindows()</a:t>
            </a:r>
          </a:p>
        </p:txBody>
      </p:sp>
    </p:spTree>
    <p:extLst>
      <p:ext uri="{BB962C8B-B14F-4D97-AF65-F5344CB8AC3E}">
        <p14:creationId xmlns:p14="http://schemas.microsoft.com/office/powerpoint/2010/main" val="131611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BAD91-30FF-417D-ADCF-2BBC0FC2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cv2.findContours() 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CED0A-97D2-41DB-8879-0CD8D3FD8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Retrieval Modes:</a:t>
            </a:r>
          </a:p>
          <a:p>
            <a:pPr lvl="1"/>
            <a:r>
              <a:rPr lang="en-US" sz="1400" b="1">
                <a:solidFill>
                  <a:srgbClr val="FFFFFF"/>
                </a:solidFill>
              </a:rPr>
              <a:t>RETR_LIST</a:t>
            </a:r>
          </a:p>
          <a:p>
            <a:pPr lvl="2"/>
            <a:r>
              <a:rPr lang="en-US" b="1">
                <a:solidFill>
                  <a:srgbClr val="FFFFFF"/>
                </a:solidFill>
              </a:rPr>
              <a:t>Builds a hierarchy without any parent child relationships</a:t>
            </a:r>
          </a:p>
          <a:p>
            <a:pPr lvl="1"/>
            <a:r>
              <a:rPr lang="en-US" sz="1400" b="1">
                <a:solidFill>
                  <a:srgbClr val="FFFFFF"/>
                </a:solidFill>
              </a:rPr>
              <a:t>RETR_EXTERNAL</a:t>
            </a:r>
          </a:p>
          <a:p>
            <a:pPr lvl="2"/>
            <a:r>
              <a:rPr lang="en-US" b="1">
                <a:solidFill>
                  <a:srgbClr val="FFFFFF"/>
                </a:solidFill>
              </a:rPr>
              <a:t>Returns only extreme outer contours</a:t>
            </a:r>
          </a:p>
          <a:p>
            <a:pPr lvl="1"/>
            <a:r>
              <a:rPr lang="en-US" sz="1400" b="1">
                <a:solidFill>
                  <a:srgbClr val="FFFFFF"/>
                </a:solidFill>
              </a:rPr>
              <a:t>RETR_CCOMP</a:t>
            </a:r>
          </a:p>
          <a:p>
            <a:pPr lvl="2"/>
            <a:r>
              <a:rPr lang="en-US" b="1">
                <a:solidFill>
                  <a:srgbClr val="FFFFFF"/>
                </a:solidFill>
              </a:rPr>
              <a:t>Establishes two level hierarchy(Inner and Outer)</a:t>
            </a:r>
          </a:p>
          <a:p>
            <a:pPr lvl="1"/>
            <a:r>
              <a:rPr lang="en-US" sz="1400" b="1">
                <a:solidFill>
                  <a:srgbClr val="FFFFFF"/>
                </a:solidFill>
              </a:rPr>
              <a:t>RETR_TREE</a:t>
            </a:r>
          </a:p>
          <a:p>
            <a:pPr lvl="2"/>
            <a:r>
              <a:rPr lang="en-US" b="1">
                <a:solidFill>
                  <a:srgbClr val="FFFFFF"/>
                </a:solidFill>
              </a:rPr>
              <a:t>Returns all contours and establishes full family hierarchy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F691FA-214E-4B78-89F4-3B6E24DF92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17" y="1223400"/>
            <a:ext cx="6798082" cy="44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AFD3-C3DF-4C81-924F-07487245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cv2.findContours() 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E74D-BEE2-435E-823C-5B08F640A5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sz="32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Approximation Methods:</a:t>
            </a:r>
          </a:p>
          <a:p>
            <a:pPr lvl="1"/>
            <a:r>
              <a:rPr lang="en-IN" b="1" dirty="0"/>
              <a:t>CHAIN_APPROX_NONE</a:t>
            </a:r>
          </a:p>
          <a:p>
            <a:pPr lvl="2"/>
            <a:r>
              <a:rPr lang="en-IN" b="1" dirty="0"/>
              <a:t>Returns all the points along the contour</a:t>
            </a:r>
          </a:p>
          <a:p>
            <a:pPr lvl="1"/>
            <a:r>
              <a:rPr lang="en-IN" b="1" dirty="0"/>
              <a:t>CHAIN_APPROX_SIMPLE</a:t>
            </a:r>
          </a:p>
          <a:p>
            <a:pPr lvl="2"/>
            <a:r>
              <a:rPr lang="en-IN" b="1" dirty="0"/>
              <a:t>compresses horizontal, vertical, and diagonal segments and leaves only their end points.</a:t>
            </a: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21A281-9305-4FC4-B06D-5F20A2DE02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29652"/>
            <a:ext cx="5290663" cy="1998695"/>
          </a:xfrm>
        </p:spPr>
      </p:pic>
    </p:spTree>
    <p:extLst>
      <p:ext uri="{BB962C8B-B14F-4D97-AF65-F5344CB8AC3E}">
        <p14:creationId xmlns:p14="http://schemas.microsoft.com/office/powerpoint/2010/main" val="66252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EF1DD-F3B0-4A46-9739-3AAC5278A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1067780"/>
            <a:ext cx="6275667" cy="47224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D4D1-C1DF-418B-BB6D-A2FCD5C22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6885" y="640080"/>
            <a:ext cx="3659246" cy="2926080"/>
          </a:xfrm>
        </p:spPr>
        <p:txBody>
          <a:bodyPr>
            <a:normAutofit/>
          </a:bodyPr>
          <a:lstStyle/>
          <a:p>
            <a:r>
              <a:rPr lang="en-IN" sz="4400">
                <a:solidFill>
                  <a:srgbClr val="FFFFFF"/>
                </a:solidFill>
              </a:rPr>
              <a:t>Task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04D70A6-2BE5-4730-AB85-992578189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885" y="3578084"/>
            <a:ext cx="3659246" cy="2639835"/>
          </a:xfrm>
        </p:spPr>
        <p:txBody>
          <a:bodyPr>
            <a:normAutofit/>
          </a:bodyPr>
          <a:lstStyle/>
          <a:p>
            <a:r>
              <a:rPr lang="en-IN" sz="1500">
                <a:solidFill>
                  <a:srgbClr val="FFFFFF"/>
                </a:solidFill>
              </a:rPr>
              <a:t>	Retrieve the contours from the 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186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52AF-427D-4539-9D88-DA3FA968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3A4C3-127E-44F0-B0CB-66D3A03B4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219470" cy="3808446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import </a:t>
            </a:r>
            <a:r>
              <a:rPr lang="en-IN" dirty="0" err="1"/>
              <a:t>numpy</a:t>
            </a:r>
            <a:r>
              <a:rPr lang="en-IN" dirty="0"/>
              <a:t> as np</a:t>
            </a:r>
          </a:p>
          <a:p>
            <a:r>
              <a:rPr lang="en-IN" dirty="0"/>
              <a:t>import cv2</a:t>
            </a:r>
          </a:p>
          <a:p>
            <a:endParaRPr lang="en-IN" dirty="0"/>
          </a:p>
          <a:p>
            <a:r>
              <a:rPr lang="en-IN" dirty="0"/>
              <a:t>#Read in the Source Image</a:t>
            </a:r>
          </a:p>
          <a:p>
            <a:r>
              <a:rPr lang="en-IN" dirty="0" err="1"/>
              <a:t>img</a:t>
            </a:r>
            <a:r>
              <a:rPr lang="en-IN" dirty="0"/>
              <a:t> = cv2.imread('cv2.findContours.jpg')</a:t>
            </a:r>
          </a:p>
          <a:p>
            <a:endParaRPr lang="en-IN" dirty="0"/>
          </a:p>
          <a:p>
            <a:r>
              <a:rPr lang="en-IN" dirty="0"/>
              <a:t>#Convert it to grayscale, blur and threshold. End result is a binary image</a:t>
            </a:r>
          </a:p>
          <a:p>
            <a:r>
              <a:rPr lang="en-IN" dirty="0" err="1"/>
              <a:t>img_gray</a:t>
            </a:r>
            <a:r>
              <a:rPr lang="en-IN" dirty="0"/>
              <a:t> = cv2.cvtColor(</a:t>
            </a:r>
            <a:r>
              <a:rPr lang="en-IN" dirty="0" err="1"/>
              <a:t>img</a:t>
            </a:r>
            <a:r>
              <a:rPr lang="en-IN" dirty="0"/>
              <a:t>, cv2.COLOR_BGR2GRAY)</a:t>
            </a:r>
          </a:p>
          <a:p>
            <a:r>
              <a:rPr lang="en-IN" dirty="0" err="1"/>
              <a:t>tmp</a:t>
            </a:r>
            <a:r>
              <a:rPr lang="en-IN" dirty="0"/>
              <a:t> = cv2.medianBlur(</a:t>
            </a:r>
            <a:r>
              <a:rPr lang="en-IN" dirty="0" err="1"/>
              <a:t>img_gray</a:t>
            </a:r>
            <a:r>
              <a:rPr lang="en-IN" dirty="0"/>
              <a:t>, 5)</a:t>
            </a:r>
          </a:p>
          <a:p>
            <a:r>
              <a:rPr lang="en-IN" dirty="0"/>
              <a:t>_, thresh = cv2.threshold(</a:t>
            </a:r>
            <a:r>
              <a:rPr lang="en-IN" dirty="0" err="1"/>
              <a:t>tmp</a:t>
            </a:r>
            <a:r>
              <a:rPr lang="en-IN" dirty="0"/>
              <a:t>, 230, 255, cv2.THRESH_BINARY_INV)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19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3A85-F8BC-43C5-8533-938FAA28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F4A20-2E41-4A0B-9651-2D3243BFC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#Find the contours</a:t>
            </a:r>
          </a:p>
          <a:p>
            <a:r>
              <a:rPr lang="en-IN" dirty="0"/>
              <a:t>im2, contours, hierarchy = cv2.findContours(thresh,cv2.RETR_TREE,cv2.CHAIN_APPROX_SIMPLE)</a:t>
            </a:r>
          </a:p>
          <a:p>
            <a:endParaRPr lang="en-IN" dirty="0"/>
          </a:p>
          <a:p>
            <a:r>
              <a:rPr lang="en-IN" dirty="0"/>
              <a:t>#Print the result</a:t>
            </a:r>
          </a:p>
          <a:p>
            <a:r>
              <a:rPr lang="en-IN" dirty="0"/>
              <a:t>print(</a:t>
            </a:r>
            <a:r>
              <a:rPr lang="en-IN" dirty="0" err="1"/>
              <a:t>len</a:t>
            </a:r>
            <a:r>
              <a:rPr lang="en-IN" dirty="0"/>
              <a:t>(contours))</a:t>
            </a:r>
          </a:p>
          <a:p>
            <a:r>
              <a:rPr lang="en-IN" dirty="0"/>
              <a:t>print(contours)</a:t>
            </a:r>
          </a:p>
          <a:p>
            <a:endParaRPr lang="en-IN" dirty="0"/>
          </a:p>
          <a:p>
            <a:r>
              <a:rPr lang="en-IN" dirty="0"/>
              <a:t>#Show the source image and the operations one by one</a:t>
            </a:r>
          </a:p>
          <a:p>
            <a:r>
              <a:rPr lang="en-IN" dirty="0"/>
              <a:t>cv2.imshow('</a:t>
            </a:r>
            <a:r>
              <a:rPr lang="en-IN" dirty="0" err="1"/>
              <a:t>img</a:t>
            </a:r>
            <a:r>
              <a:rPr lang="en-IN" dirty="0"/>
              <a:t>', </a:t>
            </a:r>
            <a:r>
              <a:rPr lang="en-IN" dirty="0" err="1"/>
              <a:t>img</a:t>
            </a:r>
            <a:r>
              <a:rPr lang="en-IN" dirty="0"/>
              <a:t>)</a:t>
            </a:r>
          </a:p>
          <a:p>
            <a:r>
              <a:rPr lang="en-IN" dirty="0"/>
              <a:t>cv2.imshow('Grayscale', </a:t>
            </a:r>
            <a:r>
              <a:rPr lang="en-IN" dirty="0" err="1"/>
              <a:t>img_gray</a:t>
            </a:r>
            <a:r>
              <a:rPr lang="en-IN" dirty="0"/>
              <a:t>)</a:t>
            </a:r>
          </a:p>
          <a:p>
            <a:r>
              <a:rPr lang="en-IN" dirty="0"/>
              <a:t>cv2.imshow('Blurred', </a:t>
            </a:r>
            <a:r>
              <a:rPr lang="en-IN" dirty="0" err="1"/>
              <a:t>tmp</a:t>
            </a:r>
            <a:r>
              <a:rPr lang="en-IN" dirty="0"/>
              <a:t>)</a:t>
            </a:r>
          </a:p>
          <a:p>
            <a:r>
              <a:rPr lang="en-IN" dirty="0"/>
              <a:t>cv2.imshow('Binary', thresh)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672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7E25-ABBD-4916-876F-552D7B2F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cv2.drawContours()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76980-9654-4564-AF81-70FC685AE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816960" cy="989745"/>
          </a:xfrm>
        </p:spPr>
        <p:txBody>
          <a:bodyPr/>
          <a:lstStyle/>
          <a:p>
            <a:r>
              <a:rPr lang="en-IN" dirty="0"/>
              <a:t>This function takes contours and draws them on an image.</a:t>
            </a:r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2A8826-C1A9-4042-A866-C0F9583D96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Task:</a:t>
            </a:r>
          </a:p>
          <a:p>
            <a:pPr lvl="1"/>
            <a:r>
              <a:rPr lang="en-IN" dirty="0"/>
              <a:t>Draw the contours obtained on the image</a:t>
            </a:r>
          </a:p>
          <a:p>
            <a:pPr lvl="1"/>
            <a:r>
              <a:rPr lang="en-IN" dirty="0"/>
              <a:t>Try manipulating the code to draw only specific contours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538DB-ECA5-41C4-9D41-5DEE9A6A76E7}"/>
              </a:ext>
            </a:extLst>
          </p:cNvPr>
          <p:cNvSpPr txBox="1"/>
          <p:nvPr/>
        </p:nvSpPr>
        <p:spPr>
          <a:xfrm>
            <a:off x="1097279" y="2718033"/>
            <a:ext cx="481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Parameters:</a:t>
            </a:r>
          </a:p>
          <a:p>
            <a:r>
              <a:rPr lang="en-IN" dirty="0"/>
              <a:t>	Image, contours, contour index, colour, thickness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7AA1C-FA1F-4114-AACD-DEEF7B5AEE3A}"/>
              </a:ext>
            </a:extLst>
          </p:cNvPr>
          <p:cNvSpPr txBox="1"/>
          <p:nvPr/>
        </p:nvSpPr>
        <p:spPr>
          <a:xfrm>
            <a:off x="1157121" y="3984608"/>
            <a:ext cx="481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Note that contour index of -1 draws all the contours</a:t>
            </a:r>
          </a:p>
        </p:txBody>
      </p:sp>
    </p:spTree>
    <p:extLst>
      <p:ext uri="{BB962C8B-B14F-4D97-AF65-F5344CB8AC3E}">
        <p14:creationId xmlns:p14="http://schemas.microsoft.com/office/powerpoint/2010/main" val="75646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CFE7CB-B937-4017-AABB-ED989E74B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Contour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F35A9-4046-48F7-96E2-9C32E20FF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IN" dirty="0"/>
              <a:t>1. Area:</a:t>
            </a:r>
          </a:p>
          <a:p>
            <a:pPr lvl="1"/>
            <a:r>
              <a:rPr lang="en-IN" dirty="0"/>
              <a:t>area = cv2.contourArea(</a:t>
            </a:r>
            <a:r>
              <a:rPr lang="en-IN" dirty="0" err="1"/>
              <a:t>cnt</a:t>
            </a:r>
            <a:r>
              <a:rPr lang="en-IN" dirty="0"/>
              <a:t>) </a:t>
            </a:r>
          </a:p>
          <a:p>
            <a:pPr lvl="1"/>
            <a:r>
              <a:rPr lang="en-IN" dirty="0"/>
              <a:t>Returns Area of the contour </a:t>
            </a:r>
            <a:r>
              <a:rPr lang="en-IN" dirty="0" err="1"/>
              <a:t>cnt</a:t>
            </a:r>
            <a:endParaRPr lang="en-IN" dirty="0"/>
          </a:p>
          <a:p>
            <a:pPr marL="201168" lvl="1" indent="0">
              <a:buNone/>
            </a:pPr>
            <a:r>
              <a:rPr lang="en-IN" dirty="0"/>
              <a:t>2. Perimeter:</a:t>
            </a:r>
          </a:p>
          <a:p>
            <a:pPr lvl="1"/>
            <a:r>
              <a:rPr lang="en-IN" dirty="0"/>
              <a:t>perimeter = cv2.arcLength(</a:t>
            </a:r>
            <a:r>
              <a:rPr lang="en-IN" dirty="0" err="1"/>
              <a:t>cnt,True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Returns perimeter. Second argument is True if contour is closed.</a:t>
            </a:r>
          </a:p>
          <a:p>
            <a:pPr marL="201168" lvl="1" indent="0">
              <a:buNone/>
            </a:pPr>
            <a:r>
              <a:rPr lang="en-IN" dirty="0"/>
              <a:t>3.. Bounding Rectangle:</a:t>
            </a:r>
          </a:p>
          <a:p>
            <a:pPr lvl="1"/>
            <a:r>
              <a:rPr lang="en-IN" dirty="0" err="1"/>
              <a:t>x,y,w,h</a:t>
            </a:r>
            <a:r>
              <a:rPr lang="en-IN" dirty="0"/>
              <a:t> = cv2.boundingRect(</a:t>
            </a:r>
            <a:r>
              <a:rPr lang="en-IN" dirty="0" err="1"/>
              <a:t>cnt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Returns coordinates of top left corner, width and height</a:t>
            </a:r>
          </a:p>
        </p:txBody>
      </p:sp>
    </p:spTree>
    <p:extLst>
      <p:ext uri="{BB962C8B-B14F-4D97-AF65-F5344CB8AC3E}">
        <p14:creationId xmlns:p14="http://schemas.microsoft.com/office/powerpoint/2010/main" val="37262540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958</Words>
  <Application>Microsoft Office PowerPoint</Application>
  <PresentationFormat>Widescreen</PresentationFormat>
  <Paragraphs>158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Calibri Light</vt:lpstr>
      <vt:lpstr>Retrospect</vt:lpstr>
      <vt:lpstr>Contours</vt:lpstr>
      <vt:lpstr>cv2.findContours()</vt:lpstr>
      <vt:lpstr>cv2.findContours() params</vt:lpstr>
      <vt:lpstr>cv2.findContours() params</vt:lpstr>
      <vt:lpstr>Task</vt:lpstr>
      <vt:lpstr>Code</vt:lpstr>
      <vt:lpstr>Code</vt:lpstr>
      <vt:lpstr>cv2.drawContours()</vt:lpstr>
      <vt:lpstr>Contour Features</vt:lpstr>
      <vt:lpstr>Task</vt:lpstr>
      <vt:lpstr>Code</vt:lpstr>
      <vt:lpstr>Code</vt:lpstr>
      <vt:lpstr>Morphological Transforms</vt:lpstr>
      <vt:lpstr>Working of a Kernel</vt:lpstr>
      <vt:lpstr>Erosion</vt:lpstr>
      <vt:lpstr>Grayscale Erosion</vt:lpstr>
      <vt:lpstr>Dilation</vt:lpstr>
      <vt:lpstr>Grayscale Dilation</vt:lpstr>
      <vt:lpstr>Opening and Closing</vt:lpstr>
      <vt:lpstr>Other Transforms</vt:lpstr>
      <vt:lpstr>Task</vt:lpstr>
      <vt:lpstr>PowerPoint Presentation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Contours</dc:title>
  <dc:creator> </dc:creator>
  <cp:lastModifiedBy> </cp:lastModifiedBy>
  <cp:revision>7</cp:revision>
  <dcterms:created xsi:type="dcterms:W3CDTF">2018-09-17T10:07:22Z</dcterms:created>
  <dcterms:modified xsi:type="dcterms:W3CDTF">2018-09-18T12:18:49Z</dcterms:modified>
</cp:coreProperties>
</file>